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725" r:id="rId1"/>
  </p:sldMasterIdLst>
  <p:notesMasterIdLst>
    <p:notesMasterId r:id="rId16"/>
  </p:notesMasterIdLst>
  <p:sldIdLst>
    <p:sldId id="385" r:id="rId2"/>
    <p:sldId id="418" r:id="rId3"/>
    <p:sldId id="420" r:id="rId4"/>
    <p:sldId id="421" r:id="rId5"/>
    <p:sldId id="422" r:id="rId6"/>
    <p:sldId id="423" r:id="rId7"/>
    <p:sldId id="427" r:id="rId8"/>
    <p:sldId id="428" r:id="rId9"/>
    <p:sldId id="429" r:id="rId10"/>
    <p:sldId id="424" r:id="rId11"/>
    <p:sldId id="425" r:id="rId12"/>
    <p:sldId id="426" r:id="rId13"/>
    <p:sldId id="389" r:id="rId14"/>
    <p:sldId id="387" r:id="rId15"/>
  </p:sldIdLst>
  <p:sldSz cx="12192000" cy="6858000"/>
  <p:notesSz cx="6794500" cy="99314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Source Sans Pro" panose="020B0503030403020204" pitchFamily="34" charset="0"/>
      <p:regular r:id="rId21"/>
      <p:bold r:id="rId22"/>
      <p:italic r:id="rId23"/>
      <p:boldItalic r:id="rId24"/>
    </p:embeddedFont>
    <p:embeddedFont>
      <p:font typeface="Source Sans Pro Semibold" panose="020B0603030403020204" pitchFamily="34" charset="0"/>
      <p:bold r:id="rId25"/>
      <p:boldItalic r:id="rId26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5C"/>
    <a:srgbClr val="A6CF38"/>
    <a:srgbClr val="45005C"/>
    <a:srgbClr val="FF3D9C"/>
    <a:srgbClr val="262262"/>
    <a:srgbClr val="199CD9"/>
    <a:srgbClr val="456024"/>
    <a:srgbClr val="20305C"/>
    <a:srgbClr val="FEDD00"/>
    <a:srgbClr val="1C9C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435" autoAdjust="0"/>
  </p:normalViewPr>
  <p:slideViewPr>
    <p:cSldViewPr snapToGrid="0">
      <p:cViewPr varScale="1">
        <p:scale>
          <a:sx n="96" d="100"/>
          <a:sy n="96" d="100"/>
        </p:scale>
        <p:origin x="96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51B1A-607C-4CFA-89EC-F8CC3C816118}" type="datetimeFigureOut">
              <a:rPr lang="sv-SE" smtClean="0"/>
              <a:t>2022-06-16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7BC01-6843-4605-B090-3EA872172D7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169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8590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266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141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7605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5399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016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893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69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4381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7202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7BC01-6843-4605-B090-3EA872172D71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864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_grön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A1742BB7-34A3-4595-9362-B59D8B0AA4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617" y="206979"/>
            <a:ext cx="2582530" cy="1110191"/>
          </a:xfrm>
          <a:prstGeom prst="rect">
            <a:avLst/>
          </a:prstGeom>
        </p:spPr>
      </p:pic>
      <p:sp>
        <p:nvSpPr>
          <p:cNvPr id="7" name="Rubrik 1">
            <a:extLst>
              <a:ext uri="{FF2B5EF4-FFF2-40B4-BE49-F238E27FC236}">
                <a16:creationId xmlns:a16="http://schemas.microsoft.com/office/drawing/2014/main" id="{13AFAC1C-44E0-4894-84F3-D0259B6A9BE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1978" y="1697572"/>
            <a:ext cx="8206597" cy="2059338"/>
          </a:xfrm>
        </p:spPr>
        <p:txBody>
          <a:bodyPr anchor="b">
            <a:noAutofit/>
          </a:bodyPr>
          <a:lstStyle>
            <a:lvl1pPr algn="l">
              <a:defRPr sz="72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Presentationens rubrik skrivs här</a:t>
            </a:r>
          </a:p>
        </p:txBody>
      </p:sp>
      <p:sp>
        <p:nvSpPr>
          <p:cNvPr id="8" name="Platshållare för text 8">
            <a:extLst>
              <a:ext uri="{FF2B5EF4-FFF2-40B4-BE49-F238E27FC236}">
                <a16:creationId xmlns:a16="http://schemas.microsoft.com/office/drawing/2014/main" id="{0F641A72-8DD5-4A24-88E9-4E68B956CB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4280" y="3974946"/>
            <a:ext cx="8182867" cy="3206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Namn</a:t>
            </a:r>
          </a:p>
        </p:txBody>
      </p:sp>
      <p:sp>
        <p:nvSpPr>
          <p:cNvPr id="10" name="Platshållare för text 10">
            <a:extLst>
              <a:ext uri="{FF2B5EF4-FFF2-40B4-BE49-F238E27FC236}">
                <a16:creationId xmlns:a16="http://schemas.microsoft.com/office/drawing/2014/main" id="{B4C2D811-DBB8-4967-8307-4F04CC10B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280" y="4329868"/>
            <a:ext cx="8182867" cy="352822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pPr lvl="0"/>
            <a:r>
              <a:rPr lang="sv-SE" dirty="0"/>
              <a:t>Organisation/Förvaltning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44C03BEE-69FC-4395-A685-7FA5CE9C02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4280" y="4720045"/>
            <a:ext cx="8182867" cy="367716"/>
          </a:xfrm>
        </p:spPr>
        <p:txBody>
          <a:bodyPr/>
          <a:lstStyle>
            <a:lvl1pPr marL="0" indent="0" algn="l">
              <a:buNone/>
              <a:defRPr lang="sv-SE" sz="1800" kern="1200" baseline="0" dirty="0" smtClean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sv-SE" dirty="0"/>
              <a:t>Datum (Skrivs datum, månad, år, t ex 21 maj 2016</a:t>
            </a:r>
          </a:p>
        </p:txBody>
      </p:sp>
    </p:spTree>
    <p:extLst>
      <p:ext uri="{BB962C8B-B14F-4D97-AF65-F5344CB8AC3E}">
        <p14:creationId xmlns:p14="http://schemas.microsoft.com/office/powerpoint/2010/main" val="1580953940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95679"/>
            <a:ext cx="9371646" cy="1255857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09592"/>
            <a:ext cx="9371646" cy="354225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skriva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971791"/>
            <a:ext cx="9371646" cy="1279746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60727" y="6356350"/>
            <a:ext cx="2743200" cy="365125"/>
          </a:xfrm>
        </p:spPr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84AABD9-1448-4DFC-9F69-B2160AE14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7D5C7BD4-2145-4C07-8407-A2DF885128BC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610311" y="2357120"/>
            <a:ext cx="4541874" cy="3494721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>
                <a:latin typeface="Source Sans Pro" panose="020B0503030403020204" pitchFamily="34" charset="0"/>
              </a:defRPr>
            </a:lvl1pPr>
            <a:lvl2pPr>
              <a:spcAft>
                <a:spcPts val="600"/>
              </a:spcAft>
              <a:defRPr sz="2000">
                <a:latin typeface="Source Sans Pro" panose="020B0503030403020204" pitchFamily="34" charset="0"/>
              </a:defRPr>
            </a:lvl2pPr>
            <a:lvl3pPr>
              <a:spcAft>
                <a:spcPts val="600"/>
              </a:spcAft>
              <a:defRPr sz="1800">
                <a:latin typeface="Source Sans Pro" panose="020B0503030403020204" pitchFamily="34" charset="0"/>
              </a:defRPr>
            </a:lvl3pPr>
            <a:lvl4pPr>
              <a:spcAft>
                <a:spcPts val="600"/>
              </a:spcAft>
              <a:defRPr>
                <a:latin typeface="Source Sans Pro" panose="020B0503030403020204" pitchFamily="34" charset="0"/>
              </a:defRPr>
            </a:lvl4pPr>
            <a:lvl5pPr>
              <a:spcAft>
                <a:spcPts val="600"/>
              </a:spcAft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1039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9145858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2B33C2-54EE-4A44-9B78-6F01870CE737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BDCDAAA-750D-42AA-98E5-8271C4578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311" y="206980"/>
            <a:ext cx="1731835" cy="744490"/>
          </a:xfrm>
          <a:prstGeom prst="rect">
            <a:avLst/>
          </a:prstGeom>
        </p:spPr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2799875D-D8A9-4841-8D7E-A35C50151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186" y="1122363"/>
            <a:ext cx="8206597" cy="2980080"/>
          </a:xfrm>
        </p:spPr>
        <p:txBody>
          <a:bodyPr anchor="b">
            <a:normAutofit/>
          </a:bodyPr>
          <a:lstStyle>
            <a:lvl1pPr algn="l">
              <a:defRPr sz="5400" spc="-150" baseline="0">
                <a:solidFill>
                  <a:srgbClr val="A6CF38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 för avsnittet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0776DC2C-AFFD-4118-AF33-ABB7FB720F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3488" y="4102100"/>
            <a:ext cx="8207375" cy="16668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023493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åe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8615" y="0"/>
            <a:ext cx="408099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95709"/>
            <a:ext cx="6529039" cy="1380947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6529039" cy="3542250"/>
          </a:xfrm>
        </p:spPr>
        <p:txBody>
          <a:bodyPr/>
          <a:lstStyle>
            <a:lvl1pPr marL="0" indent="0">
              <a:buNone/>
              <a:defRPr sz="2400">
                <a:latin typeface="Source Sans Pro" panose="020B0503030403020204" pitchFamily="34" charset="0"/>
              </a:defRPr>
            </a:lvl1pPr>
            <a:lvl2pPr>
              <a:defRPr sz="2000">
                <a:latin typeface="Source Sans Pro" panose="020B0503030403020204" pitchFamily="34" charset="0"/>
              </a:defRPr>
            </a:lvl2pPr>
            <a:lvl3pPr>
              <a:defRPr sz="1800"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B7A8CB7-9EA9-405B-9ECF-57257BC613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0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bild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823" y="0"/>
            <a:ext cx="7084393" cy="4723492"/>
          </a:xfrm>
        </p:spPr>
        <p:txBody>
          <a:bodyPr/>
          <a:lstStyle/>
          <a:p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1128911"/>
            <a:ext cx="3827745" cy="1433232"/>
          </a:xfrm>
        </p:spPr>
        <p:txBody>
          <a:bodyPr anchor="b" anchorCtr="0">
            <a:normAutofit/>
          </a:bodyPr>
          <a:lstStyle>
            <a:lvl1pPr>
              <a:defRPr sz="40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634712"/>
            <a:ext cx="3827745" cy="3542250"/>
          </a:xfrm>
        </p:spPr>
        <p:txBody>
          <a:bodyPr/>
          <a:lstStyle>
            <a:lvl1pPr marL="0" indent="0">
              <a:buNone/>
              <a:defRPr sz="2000">
                <a:latin typeface="Source Sans Pro" panose="020B0503030403020204" pitchFamily="34" charset="0"/>
              </a:defRPr>
            </a:lvl1pPr>
            <a:lvl2pPr>
              <a:defRPr sz="1800">
                <a:latin typeface="Source Sans Pro" panose="020B0503030403020204" pitchFamily="34" charset="0"/>
              </a:defRPr>
            </a:lvl2pPr>
            <a:lvl3pPr>
              <a:defRPr sz="1600">
                <a:latin typeface="Source Sans Pro" panose="020B0503030403020204" pitchFamily="34" charset="0"/>
              </a:defRPr>
            </a:lvl3pPr>
            <a:lvl4pPr>
              <a:defRPr sz="1600">
                <a:latin typeface="Source Sans Pro" panose="020B0503030403020204" pitchFamily="34" charset="0"/>
              </a:defRPr>
            </a:lvl4pPr>
            <a:lvl5pPr>
              <a:defRPr sz="1600"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5099823" y="4723492"/>
            <a:ext cx="7084394" cy="2134508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7099BE6B-7AFC-4461-ACF5-D64108E5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" y="212679"/>
            <a:ext cx="1273361" cy="5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7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638CB14-7B33-4E9A-ACFD-F32595E4C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9944" y="0"/>
            <a:ext cx="10512058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76741C6-43D3-4ADE-B7A9-DC22F67F18B0}"/>
              </a:ext>
            </a:extLst>
          </p:cNvPr>
          <p:cNvSpPr/>
          <p:nvPr userDrawn="1"/>
        </p:nvSpPr>
        <p:spPr>
          <a:xfrm>
            <a:off x="1" y="0"/>
            <a:ext cx="1679944" cy="6858000"/>
          </a:xfrm>
          <a:prstGeom prst="rect">
            <a:avLst/>
          </a:prstGeom>
          <a:solidFill>
            <a:srgbClr val="00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7E15A73-46D0-4D7F-8112-A8693DEF85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6" y="188235"/>
            <a:ext cx="1340760" cy="5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224833"/>
            <a:ext cx="7774172" cy="717553"/>
          </a:xfrm>
        </p:spPr>
        <p:txBody>
          <a:bodyPr anchor="b" anchorCtr="0">
            <a:normAutofit/>
          </a:bodyPr>
          <a:lstStyle>
            <a:lvl1pPr>
              <a:defRPr sz="3200" spc="-150" baseline="0">
                <a:solidFill>
                  <a:schemeClr val="accent3"/>
                </a:solidFill>
                <a:latin typeface="Source Sans Pro Semibold" panose="020B0603030403020204" pitchFamily="34" charset="0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51D4C7A-8179-41C9-8075-7E07771269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8200" y="951470"/>
            <a:ext cx="9167037" cy="526857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2405207A-686B-4280-A519-BF69BE0D48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846" y="224833"/>
            <a:ext cx="1690305" cy="726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3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sbild">
    <p:bg>
      <p:bgPr>
        <a:solidFill>
          <a:srgbClr val="0055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05B88CC4-EE60-49E6-9BAA-C69AF8160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53" y="2683688"/>
            <a:ext cx="3467493" cy="1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7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1140108"/>
            <a:ext cx="9371646" cy="11215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306319"/>
            <a:ext cx="9371646" cy="387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879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878" r:id="rId2"/>
    <p:sldLayoutId id="2147483704" r:id="rId3"/>
    <p:sldLayoutId id="2147483659" r:id="rId4"/>
    <p:sldLayoutId id="2147483714" r:id="rId5"/>
    <p:sldLayoutId id="2147483718" r:id="rId6"/>
    <p:sldLayoutId id="2147483722" r:id="rId7"/>
    <p:sldLayoutId id="2147483724" r:id="rId8"/>
    <p:sldLayoutId id="2147483874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3"/>
          </a:solidFill>
          <a:latin typeface="Source Sans Pro Semibold" panose="020B06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s.se/digitaldelaktighet" TargetMode="External"/><Relationship Id="rId2" Type="http://schemas.openxmlformats.org/officeDocument/2006/relationships/hyperlink" Target="http://funkit.uppsala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5BE707-A281-4675-A470-77ACDB7DDB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Videosamtal Google </a:t>
            </a:r>
            <a:r>
              <a:rPr lang="sv-SE" dirty="0" err="1"/>
              <a:t>Meet</a:t>
            </a:r>
            <a:r>
              <a:rPr lang="sv-SE" dirty="0"/>
              <a:t> – </a:t>
            </a:r>
            <a:r>
              <a:rPr lang="sv-SE"/>
              <a:t>bjuda in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048636-D8E8-4221-97B7-7FC4253DF9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708" y="4455512"/>
            <a:ext cx="8182867" cy="320622"/>
          </a:xfrm>
        </p:spPr>
        <p:txBody>
          <a:bodyPr/>
          <a:lstStyle/>
          <a:p>
            <a:r>
              <a:rPr lang="sv-SE" dirty="0"/>
              <a:t>Funk-IT</a:t>
            </a:r>
          </a:p>
        </p:txBody>
      </p:sp>
      <p:sp>
        <p:nvSpPr>
          <p:cNvPr id="4" name="Platshållare för text 4">
            <a:extLst>
              <a:ext uri="{FF2B5EF4-FFF2-40B4-BE49-F238E27FC236}">
                <a16:creationId xmlns:a16="http://schemas.microsoft.com/office/drawing/2014/main" id="{091BE85D-9361-4E13-B5A1-E78F781C5CCE}"/>
              </a:ext>
            </a:extLst>
          </p:cNvPr>
          <p:cNvSpPr txBox="1">
            <a:spLocks/>
          </p:cNvSpPr>
          <p:nvPr/>
        </p:nvSpPr>
        <p:spPr>
          <a:xfrm>
            <a:off x="420308" y="4776134"/>
            <a:ext cx="8182867" cy="320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bg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20 augusti 2021</a:t>
            </a:r>
          </a:p>
        </p:txBody>
      </p:sp>
    </p:spTree>
    <p:extLst>
      <p:ext uri="{BB962C8B-B14F-4D97-AF65-F5344CB8AC3E}">
        <p14:creationId xmlns:p14="http://schemas.microsoft.com/office/powerpoint/2010/main" val="1957311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10</a:t>
            </a:fld>
            <a:endParaRPr lang="sv-SE" dirty="0"/>
          </a:p>
        </p:txBody>
      </p:sp>
      <p:sp>
        <p:nvSpPr>
          <p:cNvPr id="13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36461"/>
          </a:xfrm>
        </p:spPr>
        <p:txBody>
          <a:bodyPr/>
          <a:lstStyle/>
          <a:p>
            <a:r>
              <a:rPr lang="sv-SE" dirty="0"/>
              <a:t>Den inbjudna personen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1" y="2251881"/>
            <a:ext cx="2968256" cy="3890767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Personen som blivit inbjuden till videosamtalet får ett e-post meddelande om mötet.</a:t>
            </a:r>
          </a:p>
          <a:p>
            <a:r>
              <a:rPr lang="sv-SE" dirty="0"/>
              <a:t>När det är dags för videosamtalet går personen in i mailet och klickar på länken: </a:t>
            </a:r>
            <a:r>
              <a:rPr lang="sv-SE" b="1" dirty="0"/>
              <a:t>Anslutningsinfo</a:t>
            </a:r>
            <a:r>
              <a:rPr lang="sv-SE" dirty="0"/>
              <a:t>.</a:t>
            </a:r>
          </a:p>
        </p:txBody>
      </p:sp>
      <p:pic>
        <p:nvPicPr>
          <p:cNvPr id="8" name="Bildobjekt 7" descr="Anslutningsinfo är en klickbar länk i nedre delen av mejlet.">
            <a:extLst>
              <a:ext uri="{FF2B5EF4-FFF2-40B4-BE49-F238E27FC236}">
                <a16:creationId xmlns:a16="http://schemas.microsoft.com/office/drawing/2014/main" id="{66C9D8F6-45A9-442C-A8FB-4701CA040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177" y="1919682"/>
            <a:ext cx="7918857" cy="4222967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E1A027B0-D61F-4BDE-A201-31851B16C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06457" y="4542130"/>
            <a:ext cx="540887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884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11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31BBE3E-FE0B-4F58-AA27-0A340D851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109219" cy="741003"/>
          </a:xfrm>
        </p:spPr>
        <p:txBody>
          <a:bodyPr/>
          <a:lstStyle/>
          <a:p>
            <a:r>
              <a:rPr lang="sv-SE" dirty="0"/>
              <a:t>Gå med i mötet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180709" cy="3494721"/>
          </a:xfrm>
        </p:spPr>
        <p:txBody>
          <a:bodyPr/>
          <a:lstStyle/>
          <a:p>
            <a:r>
              <a:rPr lang="sv-SE" dirty="0"/>
              <a:t>Klicka på knappen</a:t>
            </a:r>
            <a:br>
              <a:rPr lang="sv-SE" dirty="0"/>
            </a:br>
            <a:r>
              <a:rPr lang="sv-SE" b="1" dirty="0"/>
              <a:t>Be att få gå med</a:t>
            </a:r>
            <a:r>
              <a:rPr lang="sv-SE" dirty="0"/>
              <a:t> och ange ditt namn.</a:t>
            </a:r>
          </a:p>
        </p:txBody>
      </p:sp>
      <p:pic>
        <p:nvPicPr>
          <p:cNvPr id="6" name="Platshållare för innehåll 5" descr="Be att få gå med i vit text med grön bakgrund till höger om videobilden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947419" y="1331537"/>
            <a:ext cx="6872608" cy="3026988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4BE24D2C-2C11-49F5-BD3F-8F838112C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931547" y="3127176"/>
            <a:ext cx="0" cy="123134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66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12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2E78A93-6908-4EA1-B050-CAC6FD535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809130" cy="775122"/>
          </a:xfrm>
        </p:spPr>
        <p:txBody>
          <a:bodyPr/>
          <a:lstStyle/>
          <a:p>
            <a:r>
              <a:rPr lang="sv-SE" dirty="0"/>
              <a:t>Mötet</a:t>
            </a:r>
            <a:r>
              <a:rPr lang="sv-SE" baseline="0" dirty="0"/>
              <a:t> startar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62767"/>
            <a:ext cx="3178996" cy="3268231"/>
          </a:xfrm>
        </p:spPr>
        <p:txBody>
          <a:bodyPr/>
          <a:lstStyle/>
          <a:p>
            <a:r>
              <a:rPr lang="sv-SE" dirty="0"/>
              <a:t>När personen som bjudit in till mötet har godkänt dig startar videosamtalet.</a:t>
            </a:r>
          </a:p>
        </p:txBody>
      </p:sp>
      <p:pic>
        <p:nvPicPr>
          <p:cNvPr id="6" name="Platshållare för innehåll 5" descr="Videobild till vänster. Mikrofon och videokamera i vitt längst ner i videobild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47330" y="1305368"/>
            <a:ext cx="7054951" cy="32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13</a:t>
            </a:fld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Funk-IT Lyftet är ett samarbete mellan: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879084"/>
            <a:ext cx="5552769" cy="2450795"/>
          </a:xfrm>
        </p:spPr>
        <p:txBody>
          <a:bodyPr/>
          <a:lstStyle/>
          <a:p>
            <a:r>
              <a:rPr lang="sv-SE" dirty="0"/>
              <a:t>Post- och Telestyrelsen</a:t>
            </a:r>
          </a:p>
          <a:p>
            <a:r>
              <a:rPr lang="sv-SE" dirty="0"/>
              <a:t>Uppsala kommun, Omsorgsförvaltningen, Socialpsykiatrin och Arbete och bostad</a:t>
            </a:r>
          </a:p>
          <a:p>
            <a:r>
              <a:rPr lang="sv-SE" dirty="0"/>
              <a:t>TIF- Träffpunkternas intresseförening</a:t>
            </a:r>
          </a:p>
          <a:p>
            <a:r>
              <a:rPr lang="sv-SE" dirty="0"/>
              <a:t>Brukarrådet- Arbete och bostad</a:t>
            </a:r>
          </a:p>
        </p:txBody>
      </p:sp>
      <p:sp>
        <p:nvSpPr>
          <p:cNvPr id="9" name="Platshållare för innehåll 5">
            <a:extLst>
              <a:ext uri="{FF2B5EF4-FFF2-40B4-BE49-F238E27FC236}">
                <a16:creationId xmlns:a16="http://schemas.microsoft.com/office/drawing/2014/main" id="{B01B2A08-E98E-4FB2-82ED-C1E89CF60F6F}"/>
              </a:ext>
            </a:extLst>
          </p:cNvPr>
          <p:cNvSpPr txBox="1">
            <a:spLocks/>
          </p:cNvSpPr>
          <p:nvPr/>
        </p:nvSpPr>
        <p:spPr>
          <a:xfrm>
            <a:off x="838199" y="5638509"/>
            <a:ext cx="5320211" cy="6924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>
                <a:hlinkClick r:id="rId2"/>
              </a:rPr>
              <a:t>Funk-IT lyftets hemsida</a:t>
            </a:r>
            <a:endParaRPr lang="sv-SE" dirty="0"/>
          </a:p>
        </p:txBody>
      </p:sp>
      <p:pic>
        <p:nvPicPr>
          <p:cNvPr id="7" name="Platshållare för innehåll 6" descr="Stöds och finansieras av PTS arbete med digital delaktighet.">
            <a:hlinkClick r:id="rId3"/>
          </p:cNvPr>
          <p:cNvPicPr>
            <a:picLocks noGrp="1" noChangeAspect="1"/>
          </p:cNvPicPr>
          <p:nvPr>
            <p:ph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47" y="2879084"/>
            <a:ext cx="2450794" cy="2450794"/>
          </a:xfrm>
        </p:spPr>
      </p:pic>
    </p:spTree>
    <p:extLst>
      <p:ext uri="{BB962C8B-B14F-4D97-AF65-F5344CB8AC3E}">
        <p14:creationId xmlns:p14="http://schemas.microsoft.com/office/powerpoint/2010/main" val="1579925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179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2</a:t>
            </a:fld>
            <a:endParaRPr lang="sv-SE" dirty="0"/>
          </a:p>
        </p:txBody>
      </p:sp>
      <p:sp>
        <p:nvSpPr>
          <p:cNvPr id="15" name="Rubrik 1"/>
          <p:cNvSpPr>
            <a:spLocks noGrp="1"/>
          </p:cNvSpPr>
          <p:nvPr>
            <p:ph type="title"/>
          </p:nvPr>
        </p:nvSpPr>
        <p:spPr>
          <a:xfrm>
            <a:off x="838200" y="971791"/>
            <a:ext cx="9371646" cy="869993"/>
          </a:xfrm>
        </p:spPr>
        <p:txBody>
          <a:bodyPr/>
          <a:lstStyle/>
          <a:p>
            <a:r>
              <a:rPr lang="sv-SE" dirty="0"/>
              <a:t>Bjuda in till videomöte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087721"/>
            <a:ext cx="4136466" cy="373987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kan bjuda in en person till ett videomöte på en bestämd dag och tid.</a:t>
            </a:r>
          </a:p>
          <a:p>
            <a:r>
              <a:rPr lang="sv-SE" dirty="0"/>
              <a:t>Börja med att öppna sökmotorn Google.</a:t>
            </a:r>
            <a:br>
              <a:rPr lang="sv-SE" dirty="0"/>
            </a:br>
            <a:r>
              <a:rPr lang="sv-SE" dirty="0"/>
              <a:t>Klicka på prickarna i höger hörn och välj sen Google kalender.</a:t>
            </a:r>
          </a:p>
          <a:p>
            <a:r>
              <a:rPr lang="sv-SE" dirty="0"/>
              <a:t>Logga in med ditt </a:t>
            </a:r>
            <a:r>
              <a:rPr lang="sv-SE" dirty="0" err="1"/>
              <a:t>Gmail</a:t>
            </a:r>
            <a:r>
              <a:rPr lang="sv-SE" dirty="0"/>
              <a:t> konto.</a:t>
            </a:r>
          </a:p>
        </p:txBody>
      </p:sp>
      <p:pic>
        <p:nvPicPr>
          <p:cNvPr id="12" name="Platshållare för innehåll 11" descr="Googles startsida visas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124107" y="2496479"/>
            <a:ext cx="6379127" cy="2415463"/>
          </a:xfrm>
          <a:prstGeom prst="rect">
            <a:avLst/>
          </a:prstGeom>
        </p:spPr>
      </p:pic>
      <p:pic>
        <p:nvPicPr>
          <p:cNvPr id="13" name="Bildobjekt 12" descr="Kalend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3345" y="2740363"/>
            <a:ext cx="780455" cy="688637"/>
          </a:xfrm>
          <a:prstGeom prst="rect">
            <a:avLst/>
          </a:prstGeom>
        </p:spPr>
      </p:pic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7BB11374-DF73-493D-8D04-07F0BF697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205486" y="1592983"/>
            <a:ext cx="0" cy="958147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78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3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669BBF0-DE44-4BA0-AE6B-E30E8CC74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963451" cy="772022"/>
          </a:xfrm>
        </p:spPr>
        <p:txBody>
          <a:bodyPr/>
          <a:lstStyle/>
          <a:p>
            <a:r>
              <a:rPr lang="sv-SE" dirty="0"/>
              <a:t>Dag och tid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836542" cy="34947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Dubbelklicka med musen på den dag och tid du vill kalla till ett möte.</a:t>
            </a:r>
          </a:p>
          <a:p>
            <a:pPr>
              <a:spcAft>
                <a:spcPts val="2400"/>
              </a:spcAft>
            </a:pPr>
            <a:r>
              <a:rPr lang="sv-SE" dirty="0"/>
              <a:t>Vi väljer i det här exemplet den 17 september </a:t>
            </a:r>
            <a:r>
              <a:rPr lang="sv-SE" dirty="0" err="1"/>
              <a:t>kl</a:t>
            </a:r>
            <a:r>
              <a:rPr lang="sv-SE" dirty="0"/>
              <a:t> 10.00.</a:t>
            </a:r>
          </a:p>
        </p:txBody>
      </p:sp>
      <p:pic>
        <p:nvPicPr>
          <p:cNvPr id="6" name="Platshållare för innehåll 5" descr="Veckokalendervy syns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801651" y="1805131"/>
            <a:ext cx="7102276" cy="3247738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C5F33C2B-41DA-483B-AC14-2673567BA5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9612195" y="4493792"/>
            <a:ext cx="0" cy="135483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13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4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32C029-6D48-4D71-8C39-BB04D33E5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497494" cy="809242"/>
          </a:xfrm>
        </p:spPr>
        <p:txBody>
          <a:bodyPr/>
          <a:lstStyle/>
          <a:p>
            <a:r>
              <a:rPr lang="sv-SE" dirty="0"/>
              <a:t>Titel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45496"/>
            <a:ext cx="3761096" cy="342514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Här kan du: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dirty="0"/>
              <a:t>Lägga till en titel på videomötet.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dirty="0"/>
              <a:t>Ange hur länge samtalet ska vara.</a:t>
            </a:r>
          </a:p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sv-SE" dirty="0"/>
              <a:t>Lägga till en beskrivning.</a:t>
            </a:r>
          </a:p>
        </p:txBody>
      </p:sp>
      <p:pic>
        <p:nvPicPr>
          <p:cNvPr id="7" name="Platshållare för innehåll 6" descr="Lägg till titel längst upp under finns tid för mötet. Beskrivning i grå ruta längst ner i bilden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958840" y="1321597"/>
            <a:ext cx="6826924" cy="4022710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DD1B9E78-F4B2-4DB6-86A5-930A0D07B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38546" y="1522484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5140423D-4DDE-45B5-8823-720B66388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38546" y="1883990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AD4A6B53-465F-4ACA-BF9A-79BAC4008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06784" y="4706220"/>
            <a:ext cx="1020294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98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5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326939-4AEF-4BD0-BF62-7B7BB82E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60" y="875103"/>
            <a:ext cx="3744074" cy="669430"/>
          </a:xfrm>
        </p:spPr>
        <p:txBody>
          <a:bodyPr/>
          <a:lstStyle/>
          <a:p>
            <a:r>
              <a:rPr lang="sv-SE" dirty="0"/>
              <a:t>Bjud 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160" y="1779307"/>
            <a:ext cx="3903961" cy="428029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Bjud in andra personer till videosamtalet genom att ange personens eller personernas e-postadress.</a:t>
            </a:r>
          </a:p>
          <a:p>
            <a:pPr>
              <a:spcAft>
                <a:spcPts val="2400"/>
              </a:spcAft>
            </a:pPr>
            <a:r>
              <a:rPr lang="sv-SE" dirty="0"/>
              <a:t>Tryck </a:t>
            </a:r>
            <a:r>
              <a:rPr lang="sv-SE" b="1" dirty="0" err="1"/>
              <a:t>Enter</a:t>
            </a:r>
            <a:r>
              <a:rPr lang="sv-SE" dirty="0"/>
              <a:t> efter</a:t>
            </a:r>
            <a:br>
              <a:rPr lang="sv-SE" dirty="0"/>
            </a:br>
            <a:r>
              <a:rPr lang="sv-SE" dirty="0"/>
              <a:t>e-postadressen så kan du lägga till ytterligare adresser.</a:t>
            </a:r>
          </a:p>
          <a:p>
            <a:pPr>
              <a:spcAft>
                <a:spcPts val="2400"/>
              </a:spcAft>
            </a:pPr>
            <a:r>
              <a:rPr lang="sv-SE" dirty="0"/>
              <a:t>Avsluta och skicka mötesinbjudan genom att klicka på </a:t>
            </a:r>
            <a:r>
              <a:rPr lang="sv-SE" b="1" dirty="0"/>
              <a:t>Spara</a:t>
            </a:r>
            <a:r>
              <a:rPr lang="sv-SE" dirty="0"/>
              <a:t>.</a:t>
            </a:r>
          </a:p>
        </p:txBody>
      </p:sp>
      <p:pic>
        <p:nvPicPr>
          <p:cNvPr id="11" name="Platshållare för innehåll 10" descr="Spara i vit text med blå bakgrund uppe till höger på sidan.">
            <a:extLst>
              <a:ext uri="{FF2B5EF4-FFF2-40B4-BE49-F238E27FC236}">
                <a16:creationId xmlns:a16="http://schemas.microsoft.com/office/drawing/2014/main" id="{AFFE7353-3AAF-42A6-AC9B-72CFFD62024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742121" y="1272369"/>
            <a:ext cx="7010201" cy="4898686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F05F62E1-995B-4D73-9DC6-4D5970238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415329" y="2150241"/>
            <a:ext cx="938431" cy="60561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4C782AC9-9774-40E5-9CA7-E7147C933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415369" y="1511850"/>
            <a:ext cx="938471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52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6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FD7DAF-1F81-491C-8C50-EAD216246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3754348" cy="727355"/>
          </a:xfrm>
        </p:spPr>
        <p:txBody>
          <a:bodyPr/>
          <a:lstStyle/>
          <a:p>
            <a:r>
              <a:rPr lang="sv-SE" dirty="0"/>
              <a:t>Skicka inbjudan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49966" y="2251537"/>
            <a:ext cx="3742582" cy="329550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kan även skicka e-post till de som använder sig av Google Kalender.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då på </a:t>
            </a:r>
            <a:r>
              <a:rPr lang="sv-SE" b="1" dirty="0"/>
              <a:t>Skicka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Välj annars Stäng eller Skicka inte.</a:t>
            </a:r>
          </a:p>
        </p:txBody>
      </p:sp>
      <p:pic>
        <p:nvPicPr>
          <p:cNvPr id="6" name="Platshållare för innehåll 5" descr="Skicka i blå text nere till höger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635472" y="1699146"/>
            <a:ext cx="6706562" cy="1867083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F5218BDB-3038-45D1-B22A-5AB69ECD1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800148" y="3429000"/>
            <a:ext cx="0" cy="1337675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64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7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D8CE5B7-0EA3-4CAD-B738-22D055016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506207" cy="682370"/>
          </a:xfrm>
        </p:spPr>
        <p:txBody>
          <a:bodyPr/>
          <a:lstStyle/>
          <a:p>
            <a:r>
              <a:rPr lang="sv-SE" dirty="0"/>
              <a:t>Bokade möten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868280" cy="3226421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När det är dags för mötet går du in i Google Kalendern, klickar på det bokade mötet.</a:t>
            </a:r>
          </a:p>
          <a:p>
            <a:pPr>
              <a:spcAft>
                <a:spcPts val="2400"/>
              </a:spcAft>
            </a:pPr>
            <a:r>
              <a:rPr lang="sv-SE" dirty="0"/>
              <a:t>En dialogruta kommer upp och här klickar du på </a:t>
            </a:r>
            <a:r>
              <a:rPr lang="sv-SE" b="1" dirty="0"/>
              <a:t>Anslut till Google </a:t>
            </a:r>
            <a:r>
              <a:rPr lang="sv-SE" b="1" dirty="0" err="1"/>
              <a:t>Meet</a:t>
            </a:r>
            <a:r>
              <a:rPr lang="sv-SE" dirty="0"/>
              <a:t>.</a:t>
            </a:r>
          </a:p>
        </p:txBody>
      </p:sp>
      <p:pic>
        <p:nvPicPr>
          <p:cNvPr id="11" name="Platshållare för innehåll 15" descr="Anslut till google meet i vit text med blå bakgrund.">
            <a:extLst>
              <a:ext uri="{FF2B5EF4-FFF2-40B4-BE49-F238E27FC236}">
                <a16:creationId xmlns:a16="http://schemas.microsoft.com/office/drawing/2014/main" id="{563393F1-9E43-4FB5-8819-E64DC3159B8C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344407" y="1253989"/>
            <a:ext cx="6634567" cy="4350022"/>
          </a:xfrm>
          <a:prstGeom prst="rect">
            <a:avLst/>
          </a:prstGeom>
        </p:spPr>
      </p:pic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665710AC-175A-4194-BA25-DE97BAC12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06480" y="2766493"/>
            <a:ext cx="866258" cy="0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pilkoppling 8">
            <a:extLst>
              <a:ext uri="{FF2B5EF4-FFF2-40B4-BE49-F238E27FC236}">
                <a16:creationId xmlns:a16="http://schemas.microsoft.com/office/drawing/2014/main" id="{AC9FA9D9-06F1-4B1A-8222-AADC7D8A5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784689" y="2388023"/>
            <a:ext cx="604778" cy="75693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72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8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9DA0935-41BF-49AF-BB87-0B0F87983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2838226" cy="1279746"/>
          </a:xfrm>
        </p:spPr>
        <p:txBody>
          <a:bodyPr/>
          <a:lstStyle/>
          <a:p>
            <a:r>
              <a:rPr lang="sv-SE" dirty="0"/>
              <a:t>Anslut</a:t>
            </a:r>
            <a:br>
              <a:rPr lang="sv-SE" dirty="0"/>
            </a:br>
            <a:r>
              <a:rPr lang="sv-SE" dirty="0"/>
              <a:t>till möte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429337"/>
            <a:ext cx="2838219" cy="3170943"/>
          </a:xfrm>
        </p:spPr>
        <p:txBody>
          <a:bodyPr/>
          <a:lstStyle/>
          <a:p>
            <a:r>
              <a:rPr lang="sv-SE" dirty="0"/>
              <a:t>Klicka på</a:t>
            </a:r>
            <a:br>
              <a:rPr lang="sv-SE" dirty="0"/>
            </a:br>
            <a:r>
              <a:rPr lang="sv-SE" b="1" dirty="0"/>
              <a:t>Gå med nu</a:t>
            </a:r>
            <a:r>
              <a:rPr lang="sv-SE" dirty="0"/>
              <a:t>.</a:t>
            </a:r>
          </a:p>
        </p:txBody>
      </p:sp>
      <p:pic>
        <p:nvPicPr>
          <p:cNvPr id="7" name="Platshållare för innehåll 6" descr="Gå med nu i vit text med grön bakgrund till höger om videobilden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3676426" y="1257719"/>
            <a:ext cx="8227501" cy="3170942"/>
          </a:xfrm>
          <a:prstGeom prst="rect">
            <a:avLst/>
          </a:prstGeom>
        </p:spPr>
      </p:pic>
      <p:cxnSp>
        <p:nvCxnSpPr>
          <p:cNvPr id="5" name="Rak pilkoppling 4">
            <a:extLst>
              <a:ext uri="{FF2B5EF4-FFF2-40B4-BE49-F238E27FC236}">
                <a16:creationId xmlns:a16="http://schemas.microsoft.com/office/drawing/2014/main" id="{11E29A28-753C-41C5-AE16-9B1F415AB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112840" y="3085470"/>
            <a:ext cx="0" cy="1454633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03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Sida </a:t>
            </a:r>
            <a:fld id="{D02B33C2-54EE-4A44-9B78-6F01870CE737}" type="slidenum">
              <a:rPr lang="sv-SE" smtClean="0"/>
              <a:t>9</a:t>
            </a:fld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502C981-611C-4A75-BA97-D7A01B7A3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791"/>
            <a:ext cx="4211472" cy="700060"/>
          </a:xfrm>
        </p:spPr>
        <p:txBody>
          <a:bodyPr/>
          <a:lstStyle/>
          <a:p>
            <a:r>
              <a:rPr lang="sv-SE" dirty="0"/>
              <a:t>Släpp in deltagare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51537"/>
            <a:ext cx="3376148" cy="302123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sv-SE" dirty="0"/>
              <a:t>Du som kallat till videosamtalet är den som godkänner att de inbjudna får vara med.</a:t>
            </a:r>
          </a:p>
          <a:p>
            <a:pPr>
              <a:spcAft>
                <a:spcPts val="2400"/>
              </a:spcAft>
            </a:pPr>
            <a:r>
              <a:rPr lang="sv-SE" dirty="0"/>
              <a:t>Klicka på </a:t>
            </a:r>
            <a:r>
              <a:rPr lang="sv-SE" b="1" dirty="0"/>
              <a:t>Tillåt</a:t>
            </a:r>
            <a:r>
              <a:rPr lang="sv-SE" dirty="0"/>
              <a:t> för att godkänna.</a:t>
            </a:r>
          </a:p>
        </p:txBody>
      </p:sp>
      <p:pic>
        <p:nvPicPr>
          <p:cNvPr id="5" name="Platshållare för innehåll 4" descr="Tillåt i grön text längst ner i höger hörn.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4543174" y="1671851"/>
            <a:ext cx="6868960" cy="2418699"/>
          </a:xfrm>
          <a:prstGeom prst="rect">
            <a:avLst/>
          </a:prstGeom>
        </p:spPr>
      </p:pic>
      <p:cxnSp>
        <p:nvCxnSpPr>
          <p:cNvPr id="6" name="Rak pilkoppling 5">
            <a:extLst>
              <a:ext uri="{FF2B5EF4-FFF2-40B4-BE49-F238E27FC236}">
                <a16:creationId xmlns:a16="http://schemas.microsoft.com/office/drawing/2014/main" id="{2FE34E96-18F6-4312-97F9-C542E905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0793324" y="3853380"/>
            <a:ext cx="0" cy="1273879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8599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ppsala">
  <a:themeElements>
    <a:clrScheme name="Uppsala kommun_Office_färger">
      <a:dk1>
        <a:sysClr val="windowText" lastClr="000000"/>
      </a:dk1>
      <a:lt1>
        <a:sysClr val="window" lastClr="FFFFFF"/>
      </a:lt1>
      <a:dk2>
        <a:srgbClr val="44546A"/>
      </a:dk2>
      <a:lt2>
        <a:srgbClr val="FEDD00"/>
      </a:lt2>
      <a:accent1>
        <a:srgbClr val="252E6F"/>
      </a:accent1>
      <a:accent2>
        <a:srgbClr val="1C9CD9"/>
      </a:accent2>
      <a:accent3>
        <a:srgbClr val="008A01"/>
      </a:accent3>
      <a:accent4>
        <a:srgbClr val="A6CF38"/>
      </a:accent4>
      <a:accent5>
        <a:srgbClr val="841072"/>
      </a:accent5>
      <a:accent6>
        <a:srgbClr val="FF3D9C"/>
      </a:accent6>
      <a:hlink>
        <a:srgbClr val="0563C1"/>
      </a:hlink>
      <a:folHlink>
        <a:srgbClr val="954F72"/>
      </a:folHlink>
    </a:clrScheme>
    <a:fontScheme name="Uppsala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psala_mall_2019_blå_test" id="{20006E43-AE3B-48BD-8908-4EDAA3AA6467}" vid="{DF88D2F6-53D6-4C55-9642-7639FA4886E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8298</TotalTime>
  <Words>383</Words>
  <Application>Microsoft Office PowerPoint</Application>
  <PresentationFormat>Bredbild</PresentationFormat>
  <Paragraphs>66</Paragraphs>
  <Slides>14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Source Sans Pro Semibold</vt:lpstr>
      <vt:lpstr>Source Sans Pro</vt:lpstr>
      <vt:lpstr>Tema Uppsala</vt:lpstr>
      <vt:lpstr>Videosamtal Google Meet – bjuda in</vt:lpstr>
      <vt:lpstr>Bjuda in till videomöte</vt:lpstr>
      <vt:lpstr>Dag och tid</vt:lpstr>
      <vt:lpstr>Titel</vt:lpstr>
      <vt:lpstr>Bjud in</vt:lpstr>
      <vt:lpstr>Skicka inbjudan</vt:lpstr>
      <vt:lpstr>Bokade möten</vt:lpstr>
      <vt:lpstr>Anslut till möte</vt:lpstr>
      <vt:lpstr>Släpp in deltagare</vt:lpstr>
      <vt:lpstr>Den inbjudna personen</vt:lpstr>
      <vt:lpstr>Gå med i mötet</vt:lpstr>
      <vt:lpstr>Mötet startar</vt:lpstr>
      <vt:lpstr>Funk-IT Lyftet är ett samarbete mellan:</vt:lpstr>
      <vt:lpstr>PowerPoint-presentation</vt:lpstr>
    </vt:vector>
  </TitlesOfParts>
  <Company>Uppsala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Eriksson Jennie (Vision)</dc:creator>
  <cp:lastModifiedBy>Weslien Ulrika</cp:lastModifiedBy>
  <cp:revision>129</cp:revision>
  <cp:lastPrinted>2016-04-19T07:45:19Z</cp:lastPrinted>
  <dcterms:created xsi:type="dcterms:W3CDTF">2018-06-29T08:36:21Z</dcterms:created>
  <dcterms:modified xsi:type="dcterms:W3CDTF">2022-06-16T11:51:00Z</dcterms:modified>
</cp:coreProperties>
</file>